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39" r:id="rId2"/>
    <p:sldId id="279" r:id="rId3"/>
    <p:sldId id="546" r:id="rId4"/>
    <p:sldId id="549" r:id="rId5"/>
    <p:sldId id="551" r:id="rId6"/>
    <p:sldId id="552" r:id="rId7"/>
    <p:sldId id="550" r:id="rId8"/>
    <p:sldId id="541" r:id="rId9"/>
    <p:sldId id="26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39"/>
          </p14:sldIdLst>
        </p14:section>
        <p14:section name="Agenda" id="{27831FB3-36C6-4F4F-9E18-5DB5EE344899}">
          <p14:sldIdLst>
            <p14:sldId id="279"/>
          </p14:sldIdLst>
        </p14:section>
        <p14:section name="Intro" id="{0BFC2298-0D63-4300-9620-FBC588B3D53D}">
          <p14:sldIdLst>
            <p14:sldId id="546"/>
            <p14:sldId id="549"/>
            <p14:sldId id="551"/>
            <p14:sldId id="552"/>
            <p14:sldId id="550"/>
          </p14:sldIdLst>
        </p14:section>
        <p14:section name="use case" id="{D42778AC-12B9-43DC-9F7F-F1736DDDE639}">
          <p14:sldIdLst>
            <p14:sldId id="541"/>
          </p14:sldIdLst>
        </p14:section>
        <p14:section name="Requierments" id="{DCE09F7E-6DB7-4278-BF70-7FF01F198E7F}">
          <p14:sldIdLst/>
        </p14:section>
        <p14:section name="Outro" id="{4F4A3F92-38AF-4915-9257-195F14FB1760}">
          <p14:sldIdLst>
            <p14:sldId id="269"/>
          </p14:sldIdLst>
        </p14:section>
        <p14:section name="Info &amp; Hilfestellung" id="{DCDBA7AD-C7AC-4441-AD3A-3607A6F1D3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 showGuides="1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20.09.2024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Concepts/Basic/About-Client-Librarie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ros.org/en/humble/Concepts/Basic/About-Services.html" TargetMode="External"/><Relationship Id="rId4" Type="http://schemas.openxmlformats.org/officeDocument/2006/relationships/hyperlink" Target="https://docs.ros.org/en/humble/Concepts/Basic/About-Topics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6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83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DT 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represents the creation of a virtual replica of a physical object or system that is used to simulate, monitor, and optimize its real-world counterpart.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98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of integration : </a:t>
            </a:r>
          </a:p>
          <a:p>
            <a:r>
              <a:rPr lang="en-US" dirty="0"/>
              <a:t>Mirroring or Digital Model involves the creation of an exact virtual replica of a physical object or system in real-time</a:t>
            </a:r>
            <a:endParaRPr lang="en-GB" dirty="0"/>
          </a:p>
          <a:p>
            <a:r>
              <a:rPr lang="en-US" dirty="0"/>
              <a:t>Shadowing focuses on continuously updating the digital twin with real-time data from its physical counterpart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5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ROS2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open source software development kit for robotics applications</a:t>
            </a: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Robot Operating System (ROS) is a set of software libraries and tools for building robot applications.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From drivers and state-of-the-art algorithms to powerful developer tools,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purpose of ROS 2 is to offer a standard software platform to developers across industries that will carry them from research and prototyping through to deployment and production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69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ROS2 Nodes 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node is a participant in the ROS 2 graph, which uses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client library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communicate with other nodes. Nodes can communicate with other nodes within the same process, in a different process, or on a different machine. Nodes are typically the unit of computation in a ROS graph; each node should do one logical thing.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Nodes can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publish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deliver data to other nodes,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subscribe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get data from other nodes. They can also act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client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have another node perform a computation on their behalf, or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server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provide functionality to other nodes. 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84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ROS2 Layers : 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 Layer  : where the high level commands come ( RVIZ or some ros2 node ) </a:t>
            </a:r>
          </a:p>
          <a:p>
            <a:pPr marL="171450" indent="-171450">
              <a:buFontTx/>
              <a:buChar char="-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software : like Movit2 for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motion planning, manipulation, 3D perception, kinematics, control, and navigation.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Controllers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23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Usecases overview : </a:t>
            </a:r>
          </a:p>
          <a:p>
            <a:r>
              <a:rPr lang="en-GB" dirty="0"/>
              <a:t>Main components : </a:t>
            </a:r>
          </a:p>
          <a:p>
            <a:pPr marL="228600" indent="-228600">
              <a:buAutoNum type="arabicPeriod"/>
            </a:pPr>
            <a:r>
              <a:rPr lang="en-GB" dirty="0"/>
              <a:t>Remote frame work : is a dashboard with functionalities to chose the point to move both of the twins (and monitor the simulation)</a:t>
            </a:r>
          </a:p>
          <a:p>
            <a:pPr marL="228600" indent="-228600">
              <a:buAutoNum type="arabicPeriod"/>
            </a:pPr>
            <a:r>
              <a:rPr lang="en-GB" dirty="0"/>
              <a:t>Server Layer : connect the remote frame work with the controller layer of the system and authenticate the user (and store the user data and system data ) </a:t>
            </a:r>
          </a:p>
          <a:p>
            <a:pPr marL="228600" indent="-228600">
              <a:buAutoNum type="arabicPeriod"/>
            </a:pPr>
            <a:r>
              <a:rPr lang="en-GB" dirty="0"/>
              <a:t>Controller layer : control the hardware layer accordingly to the user interactions and sends back states from the hardware to the user layer </a:t>
            </a:r>
          </a:p>
          <a:p>
            <a:pPr marL="228600" indent="-228600">
              <a:buAutoNum type="arabicPeriod"/>
            </a:pPr>
            <a:r>
              <a:rPr lang="en-GB" dirty="0"/>
              <a:t>Hardware and Simulation layer : contains the connections to the hardware and the simulation and their own system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4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7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ACDF1D4-975A-41E4-AC19-C45A1B45792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F857B1-160D-4D09-A2D3-16958006B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3BE80E-56F9-4774-A7ED-0C1934F4D10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962A41-2182-4A3D-ABAD-6E0D467EF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7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95F5D59-5AE4-4D7A-8248-616315A7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1162315" cy="496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76C4F4-1765-4B4F-B7BE-152D1C10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25" y="1665288"/>
            <a:ext cx="11162313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311EA-4351-47B2-93AD-3ED6875B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351574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50" r:id="rId5"/>
    <p:sldLayoutId id="2147483652" r:id="rId6"/>
    <p:sldLayoutId id="2147483663" r:id="rId7"/>
    <p:sldLayoutId id="2147483653" r:id="rId8"/>
    <p:sldLayoutId id="2147483654" r:id="rId9"/>
    <p:sldLayoutId id="2147483655" r:id="rId10"/>
    <p:sldLayoutId id="2147483662" r:id="rId11"/>
    <p:sldLayoutId id="2147483656" r:id="rId12"/>
    <p:sldLayoutId id="2147483657" r:id="rId13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spc="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Calibri" panose="020F0502020204030204" pitchFamily="34" charset="0"/>
        <a:buChar char="◦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Calibri" panose="020F0502020204030204" pitchFamily="34" charset="0"/>
        <a:buChar char="◦"/>
        <a:defRPr sz="16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Calibri" panose="020F0502020204030204" pitchFamily="34" charset="0"/>
        <a:buChar char="◦"/>
        <a:defRPr sz="14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20000"/>
        <a:buFont typeface="Calibri" panose="020F0502020204030204" pitchFamily="34" charset="0"/>
        <a:buChar char="›"/>
        <a:defRPr sz="16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1049" userDrawn="1">
          <p15:clr>
            <a:srgbClr val="F26B43"/>
          </p15:clr>
        </p15:guide>
        <p15:guide id="8" orient="horz" pos="867" userDrawn="1">
          <p15:clr>
            <a:srgbClr val="F26B43"/>
          </p15:clr>
        </p15:guide>
        <p15:guide id="9" pos="1232" userDrawn="1">
          <p15:clr>
            <a:srgbClr val="F26B43"/>
          </p15:clr>
        </p15:guide>
        <p15:guide id="10" pos="1347" userDrawn="1">
          <p15:clr>
            <a:srgbClr val="F26B43"/>
          </p15:clr>
        </p15:guide>
        <p15:guide id="12" pos="1856" userDrawn="1">
          <p15:clr>
            <a:srgbClr val="F26B43"/>
          </p15:clr>
        </p15:guide>
        <p15:guide id="13" pos="1743" userDrawn="1">
          <p15:clr>
            <a:srgbClr val="F26B43"/>
          </p15:clr>
        </p15:guide>
        <p15:guide id="14" pos="2253" userDrawn="1">
          <p15:clr>
            <a:srgbClr val="F26B43"/>
          </p15:clr>
        </p15:guide>
        <p15:guide id="15" pos="2367" userDrawn="1">
          <p15:clr>
            <a:srgbClr val="F26B43"/>
          </p15:clr>
        </p15:guide>
        <p15:guide id="16" pos="2763" userDrawn="1">
          <p15:clr>
            <a:srgbClr val="F26B43"/>
          </p15:clr>
        </p15:guide>
        <p15:guide id="17" pos="2877" userDrawn="1">
          <p15:clr>
            <a:srgbClr val="F26B43"/>
          </p15:clr>
        </p15:guide>
        <p15:guide id="18" pos="3273" userDrawn="1">
          <p15:clr>
            <a:srgbClr val="F26B43"/>
          </p15:clr>
        </p15:guide>
        <p15:guide id="19" pos="3387" userDrawn="1">
          <p15:clr>
            <a:srgbClr val="F26B43"/>
          </p15:clr>
        </p15:guide>
        <p15:guide id="20" pos="3896" userDrawn="1">
          <p15:clr>
            <a:srgbClr val="F26B43"/>
          </p15:clr>
        </p15:guide>
        <p15:guide id="21" pos="3783" userDrawn="1">
          <p15:clr>
            <a:srgbClr val="F26B43"/>
          </p15:clr>
        </p15:guide>
        <p15:guide id="22" pos="835" userDrawn="1">
          <p15:clr>
            <a:srgbClr val="F26B43"/>
          </p15:clr>
        </p15:guide>
        <p15:guide id="23" pos="723" userDrawn="1">
          <p15:clr>
            <a:srgbClr val="F26B43"/>
          </p15:clr>
        </p15:guide>
        <p15:guide id="24" pos="4295" userDrawn="1">
          <p15:clr>
            <a:srgbClr val="F26B43"/>
          </p15:clr>
        </p15:guide>
        <p15:guide id="25" pos="4407" userDrawn="1">
          <p15:clr>
            <a:srgbClr val="F26B43"/>
          </p15:clr>
        </p15:guide>
        <p15:guide id="26" pos="4803" userDrawn="1">
          <p15:clr>
            <a:srgbClr val="F26B43"/>
          </p15:clr>
        </p15:guide>
        <p15:guide id="27" pos="4917" userDrawn="1">
          <p15:clr>
            <a:srgbClr val="F26B43"/>
          </p15:clr>
        </p15:guide>
        <p15:guide id="28" pos="5315" userDrawn="1">
          <p15:clr>
            <a:srgbClr val="F26B43"/>
          </p15:clr>
        </p15:guide>
        <p15:guide id="29" pos="5428" userDrawn="1">
          <p15:clr>
            <a:srgbClr val="F26B43"/>
          </p15:clr>
        </p15:guide>
        <p15:guide id="30" pos="5939" userDrawn="1">
          <p15:clr>
            <a:srgbClr val="F26B43"/>
          </p15:clr>
        </p15:guide>
        <p15:guide id="31" pos="5825" userDrawn="1">
          <p15:clr>
            <a:srgbClr val="F26B43"/>
          </p15:clr>
        </p15:guide>
        <p15:guide id="32" pos="6335" userDrawn="1">
          <p15:clr>
            <a:srgbClr val="F26B43"/>
          </p15:clr>
        </p15:guide>
        <p15:guide id="33" pos="6448" userDrawn="1">
          <p15:clr>
            <a:srgbClr val="F26B43"/>
          </p15:clr>
        </p15:guide>
        <p15:guide id="34" pos="6845" userDrawn="1">
          <p15:clr>
            <a:srgbClr val="F26B43"/>
          </p15:clr>
        </p15:guide>
        <p15:guide id="35" pos="6959" userDrawn="1">
          <p15:clr>
            <a:srgbClr val="F26B43"/>
          </p15:clr>
        </p15:guide>
        <p15:guide id="36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braah0@thu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113" y="3429000"/>
            <a:ext cx="3485290" cy="2808288"/>
          </a:xfrm>
        </p:spPr>
        <p:txBody>
          <a:bodyPr anchor="ctr"/>
          <a:lstStyle/>
          <a:p>
            <a:r>
              <a:rPr lang="de-DE" b="1" dirty="0"/>
              <a:t>Ahmed Ibrahim Almohamed </a:t>
            </a:r>
          </a:p>
          <a:p>
            <a:r>
              <a:rPr lang="de-DE" sz="2000" dirty="0">
                <a:hlinkClick r:id="rId3"/>
              </a:rPr>
              <a:t>ibraah0@thu.de</a:t>
            </a:r>
            <a:r>
              <a:rPr lang="de-DE" sz="2000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Entwicklung einer Digital Twin-Applikation für einen Industrieroboter mit ROS und OPC-UA</a:t>
            </a:r>
          </a:p>
        </p:txBody>
      </p:sp>
    </p:spTree>
    <p:extLst>
      <p:ext uri="{BB962C8B-B14F-4D97-AF65-F5344CB8AC3E}">
        <p14:creationId xmlns:p14="http://schemas.microsoft.com/office/powerpoint/2010/main" val="156231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DE" sz="2000" dirty="0"/>
              <a:t>Introduction</a:t>
            </a:r>
            <a:endParaRPr lang="en-US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Use case Application</a:t>
            </a:r>
            <a:endParaRPr lang="de-DE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Current</a:t>
            </a:r>
            <a:r>
              <a:rPr lang="de-DE" sz="2000" dirty="0"/>
              <a:t> </a:t>
            </a:r>
            <a:r>
              <a:rPr lang="en-GB" sz="2000" dirty="0"/>
              <a:t>state</a:t>
            </a:r>
            <a:r>
              <a:rPr lang="de-DE" sz="2000" dirty="0"/>
              <a:t> </a:t>
            </a:r>
            <a:r>
              <a:rPr lang="en-NZ" sz="2000" dirty="0"/>
              <a:t>of</a:t>
            </a:r>
            <a:r>
              <a:rPr lang="de-DE" sz="2000" dirty="0"/>
              <a:t> </a:t>
            </a:r>
            <a:r>
              <a:rPr lang="en-GB" sz="2000" dirty="0"/>
              <a:t>the</a:t>
            </a:r>
            <a:r>
              <a:rPr lang="de-DE" sz="2000" dirty="0"/>
              <a:t> </a:t>
            </a:r>
            <a:r>
              <a:rPr lang="en-GB" sz="2000" dirty="0"/>
              <a:t>system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System overview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de-DE" sz="2000" dirty="0"/>
              <a:t>Timeline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Conclusion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en-GB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0C63D-59F3-F90B-6C9A-35A2631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3" y="1665288"/>
            <a:ext cx="90233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Digital Twin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7727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physical model&#10;&#10;Description automatically generated">
            <a:extLst>
              <a:ext uri="{FF2B5EF4-FFF2-40B4-BE49-F238E27FC236}">
                <a16:creationId xmlns:a16="http://schemas.microsoft.com/office/drawing/2014/main" id="{D79EC376-7F3A-9864-48AE-6E4E59B9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8575" y="1883904"/>
            <a:ext cx="7058026" cy="407444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0F0D-1ED7-60E4-A4DB-051861E33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Level of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504E6-38B0-C395-E093-1260C92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998-A3CA-57A7-D45A-706DD29FD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0142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7485AAC-76DE-ACF2-0F11-732628A0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984" y="938375"/>
            <a:ext cx="9621477" cy="54120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004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Content Placeholder 7" descr="A diagram of a service&#10;&#10;Description automatically generated">
            <a:extLst>
              <a:ext uri="{FF2B5EF4-FFF2-40B4-BE49-F238E27FC236}">
                <a16:creationId xmlns:a16="http://schemas.microsoft.com/office/drawing/2014/main" id="{4B3DFD5A-60C7-0B3F-7BAB-74A90EF1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4077" y="1665288"/>
            <a:ext cx="8027021" cy="4511675"/>
          </a:xfrm>
        </p:spPr>
      </p:pic>
    </p:spTree>
    <p:extLst>
      <p:ext uri="{BB962C8B-B14F-4D97-AF65-F5344CB8AC3E}">
        <p14:creationId xmlns:p14="http://schemas.microsoft.com/office/powerpoint/2010/main" val="14720951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6B3EB-BF07-2FE8-18FD-38B2B4C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624" y="1647520"/>
            <a:ext cx="91326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architecture 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688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C0A8E9D-E64E-F98A-7FF9-B559AB74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0" y="1004394"/>
            <a:ext cx="9508520" cy="524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US" dirty="0"/>
              <a:t>Remote (and local)  Monitoring and Control of KUKA robots in the THU robotics lab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0718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THU_2019">
      <a:dk1>
        <a:srgbClr val="003160"/>
      </a:dk1>
      <a:lt1>
        <a:srgbClr val="FFFFFF"/>
      </a:lt1>
      <a:dk2>
        <a:srgbClr val="586067"/>
      </a:dk2>
      <a:lt2>
        <a:srgbClr val="E2E5E8"/>
      </a:lt2>
      <a:accent1>
        <a:srgbClr val="0055A3"/>
      </a:accent1>
      <a:accent2>
        <a:srgbClr val="CA0928"/>
      </a:accent2>
      <a:accent3>
        <a:srgbClr val="C0C5C7"/>
      </a:accent3>
      <a:accent4>
        <a:srgbClr val="B4C6E7"/>
      </a:accent4>
      <a:accent5>
        <a:srgbClr val="000000"/>
      </a:accent5>
      <a:accent6>
        <a:srgbClr val="7F7F7F"/>
      </a:accent6>
      <a:hlink>
        <a:srgbClr val="2F5496"/>
      </a:hlink>
      <a:folHlink>
        <a:srgbClr val="CA0928"/>
      </a:folHlink>
    </a:clrScheme>
    <a:fontScheme name="THU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64BF52C-213F-418E-B156-7A9809A91C1A}" vid="{37E1B7A5-E3C8-4D4A-8F3D-3C898136D9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PhysM_Vorlage (1)</Template>
  <TotalTime>0</TotalTime>
  <Words>555</Words>
  <Application>Microsoft Office PowerPoint</Application>
  <PresentationFormat>Widescreen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Lato</vt:lpstr>
      <vt:lpstr>Office</vt:lpstr>
      <vt:lpstr>Entwicklung einer Digital Twin-Applikation für einen Industrieroboter mit ROS und OPC-UA</vt:lpstr>
      <vt:lpstr>Agenda</vt:lpstr>
      <vt:lpstr>Introduction </vt:lpstr>
      <vt:lpstr>Introduction</vt:lpstr>
      <vt:lpstr>Introduction </vt:lpstr>
      <vt:lpstr>Introduction </vt:lpstr>
      <vt:lpstr>Introduction </vt:lpstr>
      <vt:lpstr>Use case Application </vt:lpstr>
      <vt:lpstr>Vielen Dank für 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Almohamed, Ahmed</dc:creator>
  <cp:lastModifiedBy>Ibrahim Almohamed, Ahmed</cp:lastModifiedBy>
  <cp:revision>76</cp:revision>
  <cp:lastPrinted>2019-04-24T09:18:20Z</cp:lastPrinted>
  <dcterms:created xsi:type="dcterms:W3CDTF">2024-09-14T04:28:06Z</dcterms:created>
  <dcterms:modified xsi:type="dcterms:W3CDTF">2024-09-20T07:58:02Z</dcterms:modified>
</cp:coreProperties>
</file>